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3" r:id="rId3"/>
    <p:sldId id="363" r:id="rId4"/>
    <p:sldId id="274" r:id="rId5"/>
    <p:sldId id="303" r:id="rId6"/>
    <p:sldId id="301" r:id="rId7"/>
    <p:sldId id="366" r:id="rId8"/>
    <p:sldId id="364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915" autoAdjust="0"/>
  </p:normalViewPr>
  <p:slideViewPr>
    <p:cSldViewPr snapToGrid="0">
      <p:cViewPr varScale="1">
        <p:scale>
          <a:sx n="38" d="100"/>
          <a:sy n="38" d="100"/>
        </p:scale>
        <p:origin x="10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B3111-5C2A-636B-5FB3-C8E2DDF52BE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499B2-7226-3C55-CE79-84483ED80D1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735E7D7-7E94-42CD-8480-D5EDC1807E6C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25AEA8-C7C0-F76A-F269-83174E22A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19DB6D-224D-6D88-6DED-7A7FD791DCE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2ABB6-30C2-021E-FEFA-B1C98BBEF08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295E-AB31-8A80-0799-C33194CC3B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4116F1B-8936-42A5-AA92-85683B01586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3:notes">
            <a:extLst>
              <a:ext uri="{FF2B5EF4-FFF2-40B4-BE49-F238E27FC236}">
                <a16:creationId xmlns:a16="http://schemas.microsoft.com/office/drawing/2014/main" id="{34656654-F270-FB1E-D421-CB6EDE98A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n-GB"/>
          </a:p>
        </p:txBody>
      </p:sp>
      <p:sp>
        <p:nvSpPr>
          <p:cNvPr id="3" name="Google Shape;462;p3:notes">
            <a:extLst>
              <a:ext uri="{FF2B5EF4-FFF2-40B4-BE49-F238E27FC236}">
                <a16:creationId xmlns:a16="http://schemas.microsoft.com/office/drawing/2014/main" id="{CA6373A0-A268-E222-0BDB-BC63B20CE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3:notes">
            <a:extLst>
              <a:ext uri="{FF2B5EF4-FFF2-40B4-BE49-F238E27FC236}">
                <a16:creationId xmlns:a16="http://schemas.microsoft.com/office/drawing/2014/main" id="{34656654-F270-FB1E-D421-CB6EDE98A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n-GB"/>
          </a:p>
        </p:txBody>
      </p:sp>
      <p:sp>
        <p:nvSpPr>
          <p:cNvPr id="3" name="Google Shape;462;p3:notes">
            <a:extLst>
              <a:ext uri="{FF2B5EF4-FFF2-40B4-BE49-F238E27FC236}">
                <a16:creationId xmlns:a16="http://schemas.microsoft.com/office/drawing/2014/main" id="{CA6373A0-A268-E222-0BDB-BC63B20CE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176638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3:notes">
            <a:extLst>
              <a:ext uri="{FF2B5EF4-FFF2-40B4-BE49-F238E27FC236}">
                <a16:creationId xmlns:a16="http://schemas.microsoft.com/office/drawing/2014/main" id="{A1A1EF97-FDEA-8046-2EC9-371F4FE7DF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r>
              <a:rPr lang="en-GB" dirty="0"/>
              <a:t>The social switch is switching the narrative on how young people engage with social media / online</a:t>
            </a:r>
          </a:p>
        </p:txBody>
      </p:sp>
      <p:sp>
        <p:nvSpPr>
          <p:cNvPr id="3" name="Google Shape;462;p3:notes">
            <a:extLst>
              <a:ext uri="{FF2B5EF4-FFF2-40B4-BE49-F238E27FC236}">
                <a16:creationId xmlns:a16="http://schemas.microsoft.com/office/drawing/2014/main" id="{892C17FB-71A5-78A3-ECEE-1C85B6A2F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69675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3:notes">
            <a:extLst>
              <a:ext uri="{FF2B5EF4-FFF2-40B4-BE49-F238E27FC236}">
                <a16:creationId xmlns:a16="http://schemas.microsoft.com/office/drawing/2014/main" id="{34656654-F270-FB1E-D421-CB6EDE98A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n-GB"/>
          </a:p>
        </p:txBody>
      </p:sp>
      <p:sp>
        <p:nvSpPr>
          <p:cNvPr id="3" name="Google Shape;462;p3:notes">
            <a:extLst>
              <a:ext uri="{FF2B5EF4-FFF2-40B4-BE49-F238E27FC236}">
                <a16:creationId xmlns:a16="http://schemas.microsoft.com/office/drawing/2014/main" id="{CA6373A0-A268-E222-0BDB-BC63B20CE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292164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ED3F-D176-4C35-A35E-366469A553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4116F1B-8936-42A5-AA92-85683B0158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3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currently partnering with Learning Pool an online e-learning platform. And we are due to launch this in the coming weeks to give access to employability training and courses for our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4116F1B-8936-42A5-AA92-85683B0158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5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4116F1B-8936-42A5-AA92-85683B0158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5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3:notes">
            <a:extLst>
              <a:ext uri="{FF2B5EF4-FFF2-40B4-BE49-F238E27FC236}">
                <a16:creationId xmlns:a16="http://schemas.microsoft.com/office/drawing/2014/main" id="{34656654-F270-FB1E-D421-CB6EDE98A1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endParaRPr lang="en-GB"/>
          </a:p>
        </p:txBody>
      </p:sp>
      <p:sp>
        <p:nvSpPr>
          <p:cNvPr id="3" name="Google Shape;462;p3:notes">
            <a:extLst>
              <a:ext uri="{FF2B5EF4-FFF2-40B4-BE49-F238E27FC236}">
                <a16:creationId xmlns:a16="http://schemas.microsoft.com/office/drawing/2014/main" id="{CA6373A0-A268-E222-0BDB-BC63B20CE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solidFill>
              <a:srgbClr val="00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263107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We’ve got new dates for the new year. We also have in-person and online training for this – there’s a hybrid option for what suits you best. There’ll be upcoming sessions for trusted adults and parents.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4116F1B-8936-42A5-AA92-85683B0158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9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03CB-A068-8851-C530-EFE3FA136B8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5E68C-8388-700B-7AED-1CC12F54EC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5C98C-3D2D-2C92-4C02-A0CC403A80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59FEA-6CAF-4AE5-A23A-AF3174CE9562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9206-5729-0E5A-9E43-AFA59372E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2475A-9FA6-8D5B-0EBF-C543C9B3ED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830F31-1FE5-48B4-BEE5-8104C41A49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7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8933-E7BF-76BD-4AFF-7E7DE5E30F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10C8A-0836-3D58-9493-A24872029A3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86680-51F6-1532-170A-ABA76194F5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BEFBB-D64E-4D89-B772-EB13102E24B4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66DDE-77AC-592E-4941-34FC6F038D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8CDB8-23A0-88EB-B359-F4E3150B78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74BC84-2A4C-4245-9CA7-B2D6B928BD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1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4C47D-D47E-7472-7057-4A34C88258D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0A0DF-EE3D-B19A-43E6-11770773C5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05EC-2945-A3DC-3652-AC3AE748A7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C448F-534D-4B14-99C9-E886109E26D7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0136-F741-BE3B-284F-9851177297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2A757-616D-BF0D-DDA8-6B9511AA4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1370C-BF0E-4DD4-A855-163562284C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7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D5D5-68E7-53DC-0CB3-5D33EC039A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23F1F-36DF-523E-283A-BA5811489E8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866ED-FF37-4B93-F8D0-7FBE27E411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469BC-F980-4048-80EC-7899D15AE14D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944EC-E9CF-7E86-F59A-E548F52951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F943-FB46-B89E-375A-A75464B265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746F3C-E504-4C35-B4A5-E13DDE1B11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20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1C65-20BA-8488-1791-B82B4A7C04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3460F-9800-0B0A-0D39-4D0B5ED90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6189-E44C-374E-8DF2-A6FBF0075C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42D77-875C-46AF-A9C7-63FC76DB91B1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19E5-0C2D-48F7-A756-CDFF0595CC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99C22-E062-6A6C-A2B0-66E35FFF17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20141-6D61-4744-ABE3-B7C30FF789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0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907A-0B8D-0007-7678-5306DA31C0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9893-ABFE-94F1-F888-B870C8257A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6B9CA-7B88-D983-FDE8-D6099B520DC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9EDDF-12D6-291E-897A-34D4EC7E8D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D0029-6D3D-4EA5-ACDE-B5B40BC10837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E6F9B-D799-81BA-AB1E-F5554EB880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FE8EF-DC3F-C34C-4A0E-56DEB92E52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D16BD-037A-43E7-BF9D-7609E714F85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5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FECF-A57A-ED08-4E11-45A2CDC2C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5A38-E939-9E04-EAFE-D59326FE81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DEAF7-05DF-764C-108B-89E7444E11B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0381D-AE99-0447-E815-28E564E0296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F4366-83FD-7F64-43CA-5FF30F62BBD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809B6-BE74-C875-B592-968929BA22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62D4A-E868-4ADB-B333-52081D328637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E659D-3C58-A978-E9BA-64DBA9CEB6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694AC-46A6-98A7-4292-69378D2976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BC80E-9EA1-442E-AE38-6108FAC6A9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2FCF-2814-4C69-ABB4-7A41314CD3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88F26-EA9D-F02F-EF6F-634024780B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BF7478-6D0F-4731-A51E-F48C60155673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7099F-DEFE-B224-68B8-4DD682E4E0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8A55D-ECDA-5E85-065F-E28BC5081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8F224-AAE9-4EEB-A07D-9E7898EE5D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6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DFAFD-1936-A2AB-3E2D-979971E91B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54A2E-BE70-40ED-B42C-F5F5B419B62F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EE5EC-7DF2-F7E2-F042-6C2720BC60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08697-5FB0-ABC1-51FE-8C5BB79F66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F7373-BCE3-44E9-A7DC-BBECA91B36E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3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28DC-96FC-D849-3948-6811B497B9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3839-C1F8-A155-796A-637C08C302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9AF49-CC80-7377-D463-2F853164ACF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47009-E79F-889C-033E-55D9D0D25E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7E197-66BF-4B97-A896-D693EAA8D25D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2C4A3-93BC-D61F-E3D6-4A1A481284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AB05A-F1CF-B625-D47A-58889A4157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079D1-0C61-4FD7-B2E5-F8FFD62E2D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9A52-C77D-3053-3854-4DB17C1E4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8A769-BBAB-A995-8473-7270A927395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3C7EC-74E5-7E49-7007-D41CD49CABE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E34E6-A1E4-8C69-86C9-0F5146651F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E516E7-78A9-4E15-A416-855372D878F7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37993-13F3-46C1-22C8-4608EE1289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A12CB-D9B6-FE61-5F4E-5FCCBE58B7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C52B44-95E0-4704-A3A0-443B2D980A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E3A1C-5BB9-908F-CFD4-F4A74B64A9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1A0E-2B4F-2A1B-BF3E-A2718F50F8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6BF4-39C3-E79E-5469-BA3F6B31463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60568AE-5222-4D43-BD75-550E9C18C7EF}" type="datetime1">
              <a:rPr lang="en-GB"/>
              <a:pPr lvl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AE30B-3833-52B6-B4C5-3B9C4EC2E25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36CD9-A6E0-5E46-663B-5767C8A4D52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B55FD3-7FB1-443C-8C4F-43621012E12B}" type="slidenum">
              <a:t>‹#›</a:t>
            </a:fld>
            <a:endParaRPr lang="en-GB"/>
          </a:p>
        </p:txBody>
      </p:sp>
      <p:sp>
        <p:nvSpPr>
          <p:cNvPr id="7" name="MSIPCMContentMarking" descr="{&quot;HashCode&quot;:207141123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BF3066EF-C721-9E5B-0C7D-F9B720603C42}"/>
              </a:ext>
            </a:extLst>
          </p:cNvPr>
          <p:cNvSpPr txBox="1"/>
          <p:nvPr/>
        </p:nvSpPr>
        <p:spPr>
          <a:xfrm>
            <a:off x="0" y="6595658"/>
            <a:ext cx="1423556" cy="2623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Classification : 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d7a0e7cb86e30669b46b052/t/64538eba7e955748cd117ca7/1683197628107/Social+Switch+Menu+ONLINE+280423+%281%2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5;p3">
            <a:extLst>
              <a:ext uri="{FF2B5EF4-FFF2-40B4-BE49-F238E27FC236}">
                <a16:creationId xmlns:a16="http://schemas.microsoft.com/office/drawing/2014/main" id="{2D7128B3-5FC5-E5B8-3790-3E73E089F598}"/>
              </a:ext>
            </a:extLst>
          </p:cNvPr>
          <p:cNvSpPr txBox="1"/>
          <p:nvPr/>
        </p:nvSpPr>
        <p:spPr>
          <a:xfrm>
            <a:off x="645054" y="2723183"/>
            <a:ext cx="10824301" cy="14116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Raleway"/>
              <a:ea typeface="Raleway"/>
              <a:cs typeface="Raleway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1" i="0" u="none" strike="noStrike" kern="1200" cap="none" spc="0" baseline="0">
              <a:solidFill>
                <a:srgbClr val="000000"/>
              </a:solidFill>
              <a:uFillTx/>
              <a:latin typeface="Quicksand"/>
              <a:ea typeface="Quicksand"/>
              <a:cs typeface="Quicksa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7A7FE1B-BDFB-685D-9EAB-5575A9BF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5028" y="528340"/>
            <a:ext cx="1158243" cy="9867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9BCCAC57-7EB3-A2BA-CD17-6F9E901ECC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7205" y="614376"/>
            <a:ext cx="1050288" cy="814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1FC333AD-5CE8-70BF-6E53-AA566E0D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61427" y="591836"/>
            <a:ext cx="1031872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2C8DBB72-9618-82AB-1507-92C6E39F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47242" y="600724"/>
            <a:ext cx="905512" cy="842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29D09151-6932-EC7C-8207-C0C7E804D9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6687" y="528340"/>
            <a:ext cx="1068074" cy="8235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5970FB0-258D-E60B-5C48-0E86779B2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011" y="2072641"/>
            <a:ext cx="7346388" cy="3565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B247443F-8711-CF2C-7D07-FD4ADFEC15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87123" y="569287"/>
            <a:ext cx="1203963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Shape, icon&#10;&#10;Description automatically generated">
            <a:extLst>
              <a:ext uri="{FF2B5EF4-FFF2-40B4-BE49-F238E27FC236}">
                <a16:creationId xmlns:a16="http://schemas.microsoft.com/office/drawing/2014/main" id="{15EE10B7-5B68-F823-04CD-17A7901B1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9084" y="636916"/>
            <a:ext cx="1014097" cy="7696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5;p3">
            <a:extLst>
              <a:ext uri="{FF2B5EF4-FFF2-40B4-BE49-F238E27FC236}">
                <a16:creationId xmlns:a16="http://schemas.microsoft.com/office/drawing/2014/main" id="{2D7128B3-5FC5-E5B8-3790-3E73E089F598}"/>
              </a:ext>
            </a:extLst>
          </p:cNvPr>
          <p:cNvSpPr txBox="1"/>
          <p:nvPr/>
        </p:nvSpPr>
        <p:spPr>
          <a:xfrm>
            <a:off x="645054" y="2723183"/>
            <a:ext cx="10824301" cy="14116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Raleway"/>
              <a:ea typeface="Raleway"/>
              <a:cs typeface="Raleway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1" i="0" u="none" strike="noStrike" kern="1200" cap="none" spc="0" baseline="0">
              <a:solidFill>
                <a:srgbClr val="000000"/>
              </a:solidFill>
              <a:uFillTx/>
              <a:latin typeface="Quicksand"/>
              <a:ea typeface="Quicksand"/>
              <a:cs typeface="Quicksa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7A7FE1B-BDFB-685D-9EAB-5575A9BF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5028" y="528340"/>
            <a:ext cx="1158243" cy="9867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9BCCAC57-7EB3-A2BA-CD17-6F9E901ECC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7205" y="614376"/>
            <a:ext cx="1050288" cy="814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1FC333AD-5CE8-70BF-6E53-AA566E0D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61427" y="591836"/>
            <a:ext cx="1031872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2C8DBB72-9618-82AB-1507-92C6E39F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47242" y="600724"/>
            <a:ext cx="905512" cy="842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29D09151-6932-EC7C-8207-C0C7E804D9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6687" y="528340"/>
            <a:ext cx="1068074" cy="8235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5970FB0-258D-E60B-5C48-0E86779B2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2979" y="2475749"/>
            <a:ext cx="6348450" cy="30814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B247443F-8711-CF2C-7D07-FD4ADFEC15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387123" y="569287"/>
            <a:ext cx="1203963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Shape, icon&#10;&#10;Description automatically generated">
            <a:extLst>
              <a:ext uri="{FF2B5EF4-FFF2-40B4-BE49-F238E27FC236}">
                <a16:creationId xmlns:a16="http://schemas.microsoft.com/office/drawing/2014/main" id="{15EE10B7-5B68-F823-04CD-17A7901B1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9084" y="636916"/>
            <a:ext cx="1014097" cy="76962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2022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64;p3">
            <a:extLst>
              <a:ext uri="{FF2B5EF4-FFF2-40B4-BE49-F238E27FC236}">
                <a16:creationId xmlns:a16="http://schemas.microsoft.com/office/drawing/2014/main" id="{8F53441F-A6B8-87DE-75F4-14C4DF1A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9743" t="36543" r="16150" b="38137"/>
          <a:stretch>
            <a:fillRect/>
          </a:stretch>
        </p:blipFill>
        <p:spPr>
          <a:xfrm>
            <a:off x="323276" y="147785"/>
            <a:ext cx="3650330" cy="15532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0AA2DA41-46A3-55EC-A1AF-AE88C455EF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5028" y="528340"/>
            <a:ext cx="1158243" cy="9867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43481619-9D4F-862D-C547-CD6C282E4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57205" y="614376"/>
            <a:ext cx="1050288" cy="814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 descr="Icon&#10;&#10;Description automatically generated">
            <a:extLst>
              <a:ext uri="{FF2B5EF4-FFF2-40B4-BE49-F238E27FC236}">
                <a16:creationId xmlns:a16="http://schemas.microsoft.com/office/drawing/2014/main" id="{51FB56C9-91B8-2475-7E04-6695676219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61427" y="591836"/>
            <a:ext cx="1031872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301C85F-D843-6C92-EEFE-2258EFFD8F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47242" y="600724"/>
            <a:ext cx="905512" cy="842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5" descr="Icon&#10;&#10;Description automatically generated">
            <a:extLst>
              <a:ext uri="{FF2B5EF4-FFF2-40B4-BE49-F238E27FC236}">
                <a16:creationId xmlns:a16="http://schemas.microsoft.com/office/drawing/2014/main" id="{72EC56BA-4F96-5052-6386-B6C777C519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006687" y="528340"/>
            <a:ext cx="1068074" cy="8235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3162E26B-D513-37D6-C76A-EA6B0B5ADD41}"/>
              </a:ext>
            </a:extLst>
          </p:cNvPr>
          <p:cNvSpPr txBox="1"/>
          <p:nvPr/>
        </p:nvSpPr>
        <p:spPr>
          <a:xfrm>
            <a:off x="2665228" y="1747630"/>
            <a:ext cx="7234770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000000"/>
                </a:solidFill>
                <a:latin typeface="Raleway" pitchFamily="2" charset="0"/>
              </a:rPr>
              <a:t>Objectives over the next 3 years </a:t>
            </a:r>
            <a:endParaRPr lang="en-GB" dirty="0">
              <a:solidFill>
                <a:srgbClr val="000000"/>
              </a:solidFill>
              <a:latin typeface="Raleway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1E67A4-41CE-5B7B-41AD-566C163FECF9}"/>
              </a:ext>
            </a:extLst>
          </p:cNvPr>
          <p:cNvSpPr/>
          <p:nvPr/>
        </p:nvSpPr>
        <p:spPr>
          <a:xfrm>
            <a:off x="2018876" y="2826641"/>
            <a:ext cx="2226152" cy="207557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400" dirty="0">
                <a:latin typeface="Raleway" pitchFamily="2" charset="0"/>
              </a:rPr>
              <a:t>2000</a:t>
            </a:r>
          </a:p>
          <a:p>
            <a:pPr algn="ctr"/>
            <a:r>
              <a:rPr lang="en-GB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1F742-D0AA-5C0D-7C7B-17992E440864}"/>
              </a:ext>
            </a:extLst>
          </p:cNvPr>
          <p:cNvSpPr txBox="1"/>
          <p:nvPr/>
        </p:nvSpPr>
        <p:spPr>
          <a:xfrm>
            <a:off x="1084649" y="5012132"/>
            <a:ext cx="4318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>
                <a:solidFill>
                  <a:srgbClr val="000000"/>
                </a:solidFill>
                <a:latin typeface="Raleway" pitchFamily="2" charset="0"/>
              </a:rPr>
              <a:t>Train 2000 professionals and trusted adults on opportunities and risks for YP on social media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4FA68B-5EF0-1CBC-2ADB-BFDF943173BD}"/>
              </a:ext>
            </a:extLst>
          </p:cNvPr>
          <p:cNvSpPr/>
          <p:nvPr/>
        </p:nvSpPr>
        <p:spPr>
          <a:xfrm>
            <a:off x="7946974" y="2826641"/>
            <a:ext cx="2226152" cy="20755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400" dirty="0">
                <a:latin typeface="Raleway" pitchFamily="2" charset="0"/>
              </a:rPr>
              <a:t>1000</a:t>
            </a:r>
          </a:p>
          <a:p>
            <a:pPr algn="ctr"/>
            <a:r>
              <a:rPr lang="en-GB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8AFD8-C363-971C-CEDC-CC12A5828FDE}"/>
              </a:ext>
            </a:extLst>
          </p:cNvPr>
          <p:cNvSpPr txBox="1"/>
          <p:nvPr/>
        </p:nvSpPr>
        <p:spPr>
          <a:xfrm>
            <a:off x="6788729" y="5012132"/>
            <a:ext cx="43186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>
                <a:solidFill>
                  <a:srgbClr val="000000"/>
                </a:solidFill>
                <a:latin typeface="Raleway" pitchFamily="2" charset="0"/>
              </a:rPr>
              <a:t>Support 1000 young Londoners (16-30) into digital training and careers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5B369-F9D2-CC29-F2DF-F41ACE5B70F0}"/>
              </a:ext>
            </a:extLst>
          </p:cNvPr>
          <p:cNvSpPr txBox="1"/>
          <p:nvPr/>
        </p:nvSpPr>
        <p:spPr>
          <a:xfrm>
            <a:off x="2535898" y="2347796"/>
            <a:ext cx="119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itchFamily="2" charset="0"/>
              </a:rPr>
              <a:t>Strand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B09BC-6B23-BD5E-3653-6EF511087070}"/>
              </a:ext>
            </a:extLst>
          </p:cNvPr>
          <p:cNvSpPr txBox="1"/>
          <p:nvPr/>
        </p:nvSpPr>
        <p:spPr>
          <a:xfrm>
            <a:off x="8463997" y="2343181"/>
            <a:ext cx="159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 pitchFamily="2" charset="0"/>
              </a:rPr>
              <a:t>Strand 2</a:t>
            </a:r>
          </a:p>
        </p:txBody>
      </p:sp>
    </p:spTree>
    <p:extLst>
      <p:ext uri="{BB962C8B-B14F-4D97-AF65-F5344CB8AC3E}">
        <p14:creationId xmlns:p14="http://schemas.microsoft.com/office/powerpoint/2010/main" val="198162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5;p3">
            <a:extLst>
              <a:ext uri="{FF2B5EF4-FFF2-40B4-BE49-F238E27FC236}">
                <a16:creationId xmlns:a16="http://schemas.microsoft.com/office/drawing/2014/main" id="{2D7128B3-5FC5-E5B8-3790-3E73E089F598}"/>
              </a:ext>
            </a:extLst>
          </p:cNvPr>
          <p:cNvSpPr txBox="1"/>
          <p:nvPr/>
        </p:nvSpPr>
        <p:spPr>
          <a:xfrm>
            <a:off x="645054" y="2723183"/>
            <a:ext cx="10824301" cy="14116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Raleway"/>
              <a:ea typeface="Raleway"/>
              <a:cs typeface="Raleway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1" i="0" u="none" strike="noStrike" kern="1200" cap="none" spc="0" baseline="0">
              <a:solidFill>
                <a:srgbClr val="000000"/>
              </a:solidFill>
              <a:uFillTx/>
              <a:latin typeface="Quicksand"/>
              <a:ea typeface="Quicksand"/>
              <a:cs typeface="Quicksa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7A7FE1B-BDFB-685D-9EAB-5575A9BF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5028" y="528340"/>
            <a:ext cx="1158243" cy="9867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9BCCAC57-7EB3-A2BA-CD17-6F9E901ECC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7205" y="614376"/>
            <a:ext cx="1050288" cy="814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1FC333AD-5CE8-70BF-6E53-AA566E0D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61427" y="591836"/>
            <a:ext cx="1031872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2C8DBB72-9618-82AB-1507-92C6E39F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47242" y="600724"/>
            <a:ext cx="905512" cy="842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29D09151-6932-EC7C-8207-C0C7E804D9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6687" y="528340"/>
            <a:ext cx="1068074" cy="8235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B247443F-8711-CF2C-7D07-FD4ADFEC15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387123" y="569287"/>
            <a:ext cx="1203963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Shape, icon&#10;&#10;Description automatically generated">
            <a:extLst>
              <a:ext uri="{FF2B5EF4-FFF2-40B4-BE49-F238E27FC236}">
                <a16:creationId xmlns:a16="http://schemas.microsoft.com/office/drawing/2014/main" id="{15EE10B7-5B68-F823-04CD-17A7901B17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9084" y="636916"/>
            <a:ext cx="1014097" cy="769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22013-C937-D01F-151B-4E5B8DB2E838}"/>
              </a:ext>
            </a:extLst>
          </p:cNvPr>
          <p:cNvSpPr txBox="1"/>
          <p:nvPr/>
        </p:nvSpPr>
        <p:spPr>
          <a:xfrm>
            <a:off x="1624057" y="2614589"/>
            <a:ext cx="88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Raleway" pitchFamily="2" charset="0"/>
              </a:rPr>
              <a:t>Strand 2 – Young People Employability </a:t>
            </a:r>
          </a:p>
        </p:txBody>
      </p:sp>
    </p:spTree>
    <p:extLst>
      <p:ext uri="{BB962C8B-B14F-4D97-AF65-F5344CB8AC3E}">
        <p14:creationId xmlns:p14="http://schemas.microsoft.com/office/powerpoint/2010/main" val="243166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C9CFFE-5571-A0F6-4334-36070E7E1ED1}"/>
              </a:ext>
            </a:extLst>
          </p:cNvPr>
          <p:cNvSpPr txBox="1"/>
          <p:nvPr/>
        </p:nvSpPr>
        <p:spPr>
          <a:xfrm>
            <a:off x="518479" y="800327"/>
            <a:ext cx="50292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en-US" sz="2000" b="1" spc="-10" dirty="0">
              <a:solidFill>
                <a:srgbClr val="3899B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en-US" sz="2000" b="1" spc="-10" dirty="0">
              <a:solidFill>
                <a:srgbClr val="3899B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000" b="1" spc="-10" dirty="0">
                <a:solidFill>
                  <a:srgbClr val="3899B3"/>
                </a:solidFill>
                <a:latin typeface="Arial"/>
                <a:cs typeface="Arial"/>
              </a:rPr>
              <a:t>OVERVIEW</a:t>
            </a:r>
          </a:p>
          <a:p>
            <a:pPr marL="12700">
              <a:spcBef>
                <a:spcPts val="130"/>
              </a:spcBef>
            </a:pPr>
            <a:r>
              <a:rPr lang="en-US" sz="1600" spc="-10" dirty="0">
                <a:latin typeface="Arial"/>
                <a:cs typeface="Arial"/>
              </a:rPr>
              <a:t>The SSP aims to support underrepresented groups into careers and training in the digital and tech industry</a:t>
            </a:r>
          </a:p>
          <a:p>
            <a:pPr marL="12700">
              <a:spcBef>
                <a:spcPts val="130"/>
              </a:spcBef>
            </a:pP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lang="en-US" sz="2000" b="1" dirty="0">
                <a:solidFill>
                  <a:srgbClr val="3899B3"/>
                </a:solidFill>
                <a:latin typeface="Arial"/>
                <a:cs typeface="Arial"/>
              </a:rPr>
              <a:t>WHO’S</a:t>
            </a:r>
            <a:r>
              <a:rPr lang="en-US" sz="2000" b="1" spc="10" dirty="0">
                <a:solidFill>
                  <a:srgbClr val="3899B3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3899B3"/>
                </a:solidFill>
                <a:latin typeface="Arial"/>
                <a:cs typeface="Arial"/>
              </a:rPr>
              <a:t>IT</a:t>
            </a:r>
            <a:r>
              <a:rPr lang="en-US" sz="2000" b="1" spc="25" dirty="0">
                <a:solidFill>
                  <a:srgbClr val="3899B3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3899B3"/>
                </a:solidFill>
                <a:latin typeface="Arial"/>
                <a:cs typeface="Arial"/>
              </a:rPr>
              <a:t>FOR?</a:t>
            </a:r>
            <a:endParaRPr lang="en-US" sz="2000" dirty="0">
              <a:latin typeface="Arial"/>
              <a:cs typeface="Arial"/>
            </a:endParaRPr>
          </a:p>
          <a:p>
            <a:endParaRPr lang="en-US" sz="1600" b="1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Age – </a:t>
            </a:r>
            <a:r>
              <a:rPr lang="en-US" sz="1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16 – 30 year olds </a:t>
            </a:r>
          </a:p>
          <a:p>
            <a:endParaRPr lang="en-US" sz="16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Location – </a:t>
            </a:r>
            <a:r>
              <a:rPr lang="en-US" sz="1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London</a:t>
            </a:r>
          </a:p>
          <a:p>
            <a:endParaRPr lang="en-US" sz="16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Length –</a:t>
            </a:r>
            <a:r>
              <a:rPr lang="en-US" sz="1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 Up to 6 months inc. in work support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Employment status</a:t>
            </a:r>
            <a:r>
              <a:rPr lang="en-US" sz="16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- Participants can be unemployed, under employed or looking for something new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FBB4F79-67CA-9BC2-3EBD-72D2034F2CB9}"/>
              </a:ext>
            </a:extLst>
          </p:cNvPr>
          <p:cNvSpPr txBox="1"/>
          <p:nvPr/>
        </p:nvSpPr>
        <p:spPr>
          <a:xfrm>
            <a:off x="6238240" y="1850004"/>
            <a:ext cx="5029200" cy="40177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30"/>
              </a:spcBef>
            </a:pPr>
            <a:r>
              <a:rPr sz="2000" b="1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2000" b="1" spc="-40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b="1" spc="-55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sz="2000" b="1" spc="-35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solidFill>
                  <a:srgbClr val="3899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GET?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marR="5080" indent="-276225">
              <a:lnSpc>
                <a:spcPct val="100000"/>
              </a:lnSpc>
              <a:spcBef>
                <a:spcPts val="1605"/>
              </a:spcBef>
              <a:buChar char="•"/>
              <a:tabLst>
                <a:tab pos="327025" algn="l"/>
                <a:tab pos="327660" algn="l"/>
              </a:tabLst>
            </a:pPr>
            <a:r>
              <a:rPr lang="en-US" sz="1400" dirty="0">
                <a:latin typeface="Arial"/>
                <a:cs typeface="Arial"/>
              </a:rPr>
              <a:t>Tailored journey by selecting from our menu of support </a:t>
            </a:r>
            <a:r>
              <a:rPr lang="en-US" sz="1400" dirty="0">
                <a:latin typeface="Arial"/>
                <a:cs typeface="Arial"/>
                <a:hlinkClick r:id="rId3"/>
              </a:rPr>
              <a:t>HERE</a:t>
            </a:r>
            <a:endParaRPr lang="en-US" sz="1400" dirty="0">
              <a:latin typeface="Arial"/>
              <a:cs typeface="Arial"/>
            </a:endParaRPr>
          </a:p>
          <a:p>
            <a:pPr marL="326390" marR="5080" indent="-276225">
              <a:lnSpc>
                <a:spcPct val="100000"/>
              </a:lnSpc>
              <a:spcBef>
                <a:spcPts val="1605"/>
              </a:spcBef>
              <a:buChar char="•"/>
              <a:tabLst>
                <a:tab pos="327025" algn="l"/>
                <a:tab pos="327660" algn="l"/>
              </a:tabLst>
            </a:pPr>
            <a:r>
              <a:rPr lang="en-US" sz="1400" dirty="0">
                <a:latin typeface="Arial"/>
                <a:cs typeface="Arial"/>
              </a:rPr>
              <a:t>Funding for devices, courses, PPE, transport and much more</a:t>
            </a:r>
          </a:p>
          <a:p>
            <a:pPr marL="326390" marR="5080" indent="-276225">
              <a:lnSpc>
                <a:spcPct val="100000"/>
              </a:lnSpc>
              <a:spcBef>
                <a:spcPts val="1605"/>
              </a:spcBef>
              <a:buChar char="•"/>
              <a:tabLst>
                <a:tab pos="327025" algn="l"/>
                <a:tab pos="327660" algn="l"/>
              </a:tabLst>
            </a:pPr>
            <a:r>
              <a:rPr lang="en-US" sz="1400" dirty="0">
                <a:latin typeface="Arial"/>
                <a:cs typeface="Arial"/>
              </a:rPr>
              <a:t>Work Experience and mentoring opportunities</a:t>
            </a:r>
          </a:p>
          <a:p>
            <a:pPr marL="326390" marR="5080" indent="-276225">
              <a:lnSpc>
                <a:spcPct val="100000"/>
              </a:lnSpc>
              <a:spcBef>
                <a:spcPts val="1605"/>
              </a:spcBef>
              <a:buChar char="•"/>
              <a:tabLst>
                <a:tab pos="327025" algn="l"/>
                <a:tab pos="327660" algn="l"/>
              </a:tabLst>
            </a:pPr>
            <a:r>
              <a:rPr lang="en-US" sz="1400" dirty="0">
                <a:latin typeface="Arial"/>
                <a:cs typeface="Arial"/>
              </a:rPr>
              <a:t>E-learning short courses inc. Intro to self employment, digital marketing, coding</a:t>
            </a:r>
          </a:p>
          <a:p>
            <a:pPr marL="326390" marR="5080" indent="-276225">
              <a:lnSpc>
                <a:spcPct val="100000"/>
              </a:lnSpc>
              <a:spcBef>
                <a:spcPts val="1605"/>
              </a:spcBef>
              <a:buChar char="•"/>
              <a:tabLst>
                <a:tab pos="327025" algn="l"/>
                <a:tab pos="327660" algn="l"/>
              </a:tabLst>
            </a:pPr>
            <a:r>
              <a:rPr lang="en-US" sz="1400" dirty="0">
                <a:latin typeface="Arial"/>
                <a:cs typeface="Arial"/>
              </a:rPr>
              <a:t>Training on online safety and gender-based violence</a:t>
            </a:r>
          </a:p>
          <a:p>
            <a:pPr marL="326390" marR="5080" indent="-276225">
              <a:lnSpc>
                <a:spcPct val="100000"/>
              </a:lnSpc>
              <a:spcBef>
                <a:spcPts val="1605"/>
              </a:spcBef>
              <a:buChar char="•"/>
              <a:tabLst>
                <a:tab pos="327025" algn="l"/>
                <a:tab pos="327660" algn="l"/>
              </a:tabLst>
            </a:pPr>
            <a:r>
              <a:rPr lang="en-US" sz="1400" dirty="0">
                <a:latin typeface="Arial"/>
                <a:cs typeface="Arial"/>
              </a:rPr>
              <a:t>Screening for Neurodiverse conditions to better inform direction of support from Genius Within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GB" sz="2000" b="1" dirty="0">
              <a:solidFill>
                <a:srgbClr val="3899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5FBC5080-122D-BE73-541F-AC4FBC57E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32258"/>
          <a:stretch/>
        </p:blipFill>
        <p:spPr>
          <a:xfrm>
            <a:off x="4158860" y="317596"/>
            <a:ext cx="3005657" cy="9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85EF2B-F54E-3686-285A-90E6BBA6E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42" y="147610"/>
            <a:ext cx="10360515" cy="63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AFB63-9553-D5C9-05AE-0D86972A4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6A3B94-8466-0BA9-5413-DF41229A689A}"/>
              </a:ext>
            </a:extLst>
          </p:cNvPr>
          <p:cNvSpPr txBox="1"/>
          <p:nvPr/>
        </p:nvSpPr>
        <p:spPr>
          <a:xfrm>
            <a:off x="2109822" y="288211"/>
            <a:ext cx="768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Raleway" pitchFamily="2" charset="0"/>
              </a:rPr>
              <a:t>Application via www.thesocialswitchproject.org.uk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D422E0-13FE-0953-CF01-CD2D5E12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77963"/>
            <a:ext cx="10423565" cy="48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1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5;p3">
            <a:extLst>
              <a:ext uri="{FF2B5EF4-FFF2-40B4-BE49-F238E27FC236}">
                <a16:creationId xmlns:a16="http://schemas.microsoft.com/office/drawing/2014/main" id="{2D7128B3-5FC5-E5B8-3790-3E73E089F598}"/>
              </a:ext>
            </a:extLst>
          </p:cNvPr>
          <p:cNvSpPr txBox="1"/>
          <p:nvPr/>
        </p:nvSpPr>
        <p:spPr>
          <a:xfrm>
            <a:off x="645054" y="2723183"/>
            <a:ext cx="10824301" cy="14116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01" rIns="91421" bIns="45701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Raleway"/>
              <a:ea typeface="Raleway"/>
              <a:cs typeface="Raleway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1" i="0" u="none" strike="noStrike" kern="1200" cap="none" spc="0" baseline="0">
              <a:solidFill>
                <a:srgbClr val="000000"/>
              </a:solidFill>
              <a:uFillTx/>
              <a:latin typeface="Quicksand"/>
              <a:ea typeface="Quicksand"/>
              <a:cs typeface="Quicksa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7A7FE1B-BDFB-685D-9EAB-5575A9BF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5028" y="528340"/>
            <a:ext cx="1158243" cy="9867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9BCCAC57-7EB3-A2BA-CD17-6F9E901ECC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7205" y="614376"/>
            <a:ext cx="1050288" cy="814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1FC333AD-5CE8-70BF-6E53-AA566E0DBE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61427" y="591836"/>
            <a:ext cx="1031872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2C8DBB72-9618-82AB-1507-92C6E39F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47242" y="600724"/>
            <a:ext cx="905512" cy="842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Icon&#10;&#10;Description automatically generated">
            <a:extLst>
              <a:ext uri="{FF2B5EF4-FFF2-40B4-BE49-F238E27FC236}">
                <a16:creationId xmlns:a16="http://schemas.microsoft.com/office/drawing/2014/main" id="{29D09151-6932-EC7C-8207-C0C7E804D9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6687" y="528340"/>
            <a:ext cx="1068074" cy="8235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B247443F-8711-CF2C-7D07-FD4ADFEC15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387123" y="569287"/>
            <a:ext cx="1203963" cy="8597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Shape, icon&#10;&#10;Description automatically generated">
            <a:extLst>
              <a:ext uri="{FF2B5EF4-FFF2-40B4-BE49-F238E27FC236}">
                <a16:creationId xmlns:a16="http://schemas.microsoft.com/office/drawing/2014/main" id="{15EE10B7-5B68-F823-04CD-17A7901B17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9084" y="636916"/>
            <a:ext cx="1014097" cy="769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22013-C937-D01F-151B-4E5B8DB2E838}"/>
              </a:ext>
            </a:extLst>
          </p:cNvPr>
          <p:cNvSpPr txBox="1"/>
          <p:nvPr/>
        </p:nvSpPr>
        <p:spPr>
          <a:xfrm>
            <a:off x="2255520" y="2637128"/>
            <a:ext cx="768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Raleway" pitchFamily="2" charset="0"/>
              </a:rPr>
              <a:t>Strand 1 – Upskilling Professionals and Trusted Adults  </a:t>
            </a:r>
          </a:p>
        </p:txBody>
      </p:sp>
    </p:spTree>
    <p:extLst>
      <p:ext uri="{BB962C8B-B14F-4D97-AF65-F5344CB8AC3E}">
        <p14:creationId xmlns:p14="http://schemas.microsoft.com/office/powerpoint/2010/main" val="170811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222AE7-66EB-78BB-8F4D-B5AFC4BC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19" y="1720426"/>
            <a:ext cx="8512162" cy="4691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B55E4-127C-E9A8-0E26-8D03C87175E3}"/>
              </a:ext>
            </a:extLst>
          </p:cNvPr>
          <p:cNvSpPr txBox="1"/>
          <p:nvPr/>
        </p:nvSpPr>
        <p:spPr>
          <a:xfrm>
            <a:off x="2109822" y="288211"/>
            <a:ext cx="768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Raleway" pitchFamily="2" charset="0"/>
              </a:rPr>
              <a:t>Application via www.thesocialswitchproject.org.uk </a:t>
            </a:r>
          </a:p>
        </p:txBody>
      </p:sp>
    </p:spTree>
    <p:extLst>
      <p:ext uri="{BB962C8B-B14F-4D97-AF65-F5344CB8AC3E}">
        <p14:creationId xmlns:p14="http://schemas.microsoft.com/office/powerpoint/2010/main" val="165217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Quicksand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Smith</dc:creator>
  <cp:lastModifiedBy>Nicholas Giscombe</cp:lastModifiedBy>
  <cp:revision>49</cp:revision>
  <dcterms:created xsi:type="dcterms:W3CDTF">2023-02-03T10:42:59Z</dcterms:created>
  <dcterms:modified xsi:type="dcterms:W3CDTF">2024-04-24T09:24:45Z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e51286-47c4-4123-8966-22562bada071_Enabled">
    <vt:lpwstr>true</vt:lpwstr>
  </property>
  <property fmtid="{D5CDD505-2E9C-101B-9397-08002B2CF9AE}" pid="3" name="MSIP_Label_47e51286-47c4-4123-8966-22562bada071_SetDate">
    <vt:lpwstr>2023-03-08T16:53:59Z</vt:lpwstr>
  </property>
  <property fmtid="{D5CDD505-2E9C-101B-9397-08002B2CF9AE}" pid="4" name="MSIP_Label_47e51286-47c4-4123-8966-22562bada071_Method">
    <vt:lpwstr>Privileged</vt:lpwstr>
  </property>
  <property fmtid="{D5CDD505-2E9C-101B-9397-08002B2CF9AE}" pid="5" name="MSIP_Label_47e51286-47c4-4123-8966-22562bada071_Name">
    <vt:lpwstr>Internal</vt:lpwstr>
  </property>
  <property fmtid="{D5CDD505-2E9C-101B-9397-08002B2CF9AE}" pid="6" name="MSIP_Label_47e51286-47c4-4123-8966-22562bada071_SiteId">
    <vt:lpwstr>f1ded84e-ebd3-46b2-98f8-658f4ca1209c</vt:lpwstr>
  </property>
  <property fmtid="{D5CDD505-2E9C-101B-9397-08002B2CF9AE}" pid="7" name="MSIP_Label_47e51286-47c4-4123-8966-22562bada071_ActionId">
    <vt:lpwstr>d3eaa51c-27ac-4bfb-9f54-2bfaadfcbd58</vt:lpwstr>
  </property>
  <property fmtid="{D5CDD505-2E9C-101B-9397-08002B2CF9AE}" pid="8" name="MSIP_Label_47e51286-47c4-4123-8966-22562bada071_ContentBits">
    <vt:lpwstr>2</vt:lpwstr>
  </property>
</Properties>
</file>